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9"/>
  </p:notesMasterIdLst>
  <p:sldIdLst>
    <p:sldId id="266" r:id="rId5"/>
    <p:sldId id="270" r:id="rId6"/>
    <p:sldId id="289" r:id="rId7"/>
    <p:sldId id="291" r:id="rId8"/>
    <p:sldId id="308" r:id="rId9"/>
    <p:sldId id="309" r:id="rId10"/>
    <p:sldId id="310" r:id="rId11"/>
    <p:sldId id="299" r:id="rId12"/>
    <p:sldId id="306" r:id="rId13"/>
    <p:sldId id="301" r:id="rId14"/>
    <p:sldId id="305" r:id="rId15"/>
    <p:sldId id="300" r:id="rId16"/>
    <p:sldId id="304" r:id="rId17"/>
    <p:sldId id="31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4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9/19/2021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1DA85BB-8327-437A-900F-6A3DB7A5ABC9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325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849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996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42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149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470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302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560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59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630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A6CF8665-A302-4073-9097-DCE6BA8A5D14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172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38D89FA6-8D64-42DE-8A02-4A6662349BFD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535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e.surrey.ac.uk/CVSSP/demos/chars74k/index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Character Recognition in Natural Images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Kevin Crosby</a:t>
            </a:r>
          </a:p>
          <a:p>
            <a:r>
              <a:rPr lang="en-US" dirty="0">
                <a:solidFill>
                  <a:schemeClr val="tx1"/>
                </a:solidFill>
              </a:rPr>
              <a:t>Divergence Academy</a:t>
            </a:r>
          </a:p>
          <a:p>
            <a:r>
              <a:rPr lang="en-US" dirty="0">
                <a:solidFill>
                  <a:schemeClr val="tx1"/>
                </a:solidFill>
              </a:rPr>
              <a:t>Data Science Immersive - WE 2021-04</a:t>
            </a:r>
          </a:p>
          <a:p>
            <a:r>
              <a:rPr lang="en-US" dirty="0">
                <a:solidFill>
                  <a:schemeClr val="tx1"/>
                </a:solidFill>
              </a:rPr>
              <a:t>September 19, 2021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3766185"/>
          </a:xfrm>
        </p:spPr>
        <p:txBody>
          <a:bodyPr>
            <a:normAutofit fontScale="85000" lnSpcReduction="20000"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Most time spent …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researching model design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training the model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Significant time spent …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Trying to connect Power BI to Azure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Implementing workarounds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Changed data sets …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Original handwritten text dataset from Kaggle – too many images and too many labels!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Unfamiliar with CV ML techniques to solve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Databricks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Community version had storage limitation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Divergence version wasn’t ready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Unfamiliar with </a:t>
            </a:r>
            <a:r>
              <a:rPr lang="en-US" sz="2000" dirty="0" err="1">
                <a:solidFill>
                  <a:schemeClr val="tx1"/>
                </a:solidFill>
              </a:rPr>
              <a:t>MLFlow</a:t>
            </a:r>
            <a:endParaRPr lang="en-US" sz="2000" dirty="0">
              <a:solidFill>
                <a:schemeClr val="tx1"/>
              </a:solidFill>
            </a:endParaRP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Hard to add </a:t>
            </a:r>
            <a:r>
              <a:rPr lang="en-US" sz="2000" dirty="0" err="1">
                <a:solidFill>
                  <a:schemeClr val="tx1"/>
                </a:solidFill>
              </a:rPr>
              <a:t>Tensorflow</a:t>
            </a:r>
            <a:r>
              <a:rPr lang="en-US" sz="2000" dirty="0">
                <a:solidFill>
                  <a:schemeClr val="tx1"/>
                </a:solidFill>
              </a:rPr>
              <a:t> to it</a:t>
            </a:r>
          </a:p>
          <a:p>
            <a:pPr marL="0" indent="0">
              <a:buSzPct val="70000"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712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3766185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Practical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Applications of work extended to related problems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Technical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Accessing and learning the tools to get the job done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endParaRPr lang="en-US" sz="1400" dirty="0">
              <a:solidFill>
                <a:schemeClr val="tx1"/>
              </a:solidFill>
            </a:endParaRPr>
          </a:p>
          <a:p>
            <a:pPr>
              <a:buSzPct val="70000"/>
              <a:buFont typeface="Century Gothic" panose="020B0502020202020204" pitchFamily="34" charset="0"/>
              <a:buChar char="►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8857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Future Work – Practical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3766185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Better design of ML network to increase accuracy and other metrics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Extend the work to include words on entire signs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Extend the work to include handwritten text or cursive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After conversion to text, use Natural Language Processing (NLP) …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Language translation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Identify authorship on historical handwritten documents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Use signage to augment self-driving vehicle capabilities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buSzPct val="70000"/>
              <a:buFont typeface="Century Gothic" panose="020B0502020202020204" pitchFamily="34" charset="0"/>
              <a:buChar char="►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508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Future Work – Technical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3766185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Find a way to create a proper Image Dataset in Azure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Learn the </a:t>
            </a:r>
            <a:r>
              <a:rPr lang="en-US" sz="2000" dirty="0" err="1">
                <a:solidFill>
                  <a:schemeClr val="tx1"/>
                </a:solidFill>
              </a:rPr>
              <a:t>AzureML</a:t>
            </a:r>
            <a:r>
              <a:rPr lang="en-US" sz="2000" dirty="0">
                <a:solidFill>
                  <a:schemeClr val="tx1"/>
                </a:solidFill>
              </a:rPr>
              <a:t> or Databricks </a:t>
            </a:r>
            <a:r>
              <a:rPr lang="en-US" sz="2000" dirty="0" err="1">
                <a:solidFill>
                  <a:schemeClr val="tx1"/>
                </a:solidFill>
              </a:rPr>
              <a:t>MLFlow</a:t>
            </a:r>
            <a:r>
              <a:rPr lang="en-US" sz="2000" dirty="0">
                <a:solidFill>
                  <a:schemeClr val="tx1"/>
                </a:solidFill>
              </a:rPr>
              <a:t> tools to build a model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Use the Designer to create a visual </a:t>
            </a:r>
            <a:r>
              <a:rPr lang="en-US" sz="2000" dirty="0" err="1">
                <a:solidFill>
                  <a:schemeClr val="tx1"/>
                </a:solidFill>
              </a:rPr>
              <a:t>AzureML</a:t>
            </a:r>
            <a:r>
              <a:rPr lang="en-US" sz="2000" dirty="0">
                <a:solidFill>
                  <a:schemeClr val="tx1"/>
                </a:solidFill>
              </a:rPr>
              <a:t> Pipeline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Make a proper endpoint to Azure to run Machine Learning models remotely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Determine how to display image thumbnails in Power BI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Integrate Python with Power BI to plot results from pipeline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8241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10782300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8800" kern="1200" spc="-12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687537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3766185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Engineering and Mathematics degrees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Studied Artificial Intelligence in Grad school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Worked at Johnson Space Center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Changed careers to Natural Language Processing in 2014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Experience expanded to include Data Engineering, Machine Learning, and Data Science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Enrolled in Divergence Academy to fill in gaps in knowledge and put career on more solid footing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Problem 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3766185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How can we use Computer Vision (CV) to understand characters on signs?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First step in determining words on signs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Then can determine business names, street names, etc.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Eventually …</a:t>
            </a:r>
          </a:p>
          <a:p>
            <a:pPr lvl="2">
              <a:buSzPct val="70000"/>
              <a:buFont typeface="Century Gothic" panose="020B0502020202020204" pitchFamily="34" charset="0"/>
              <a:buChar char="►"/>
            </a:pPr>
            <a:r>
              <a:rPr lang="en-US" sz="1600" dirty="0">
                <a:solidFill>
                  <a:schemeClr val="tx1"/>
                </a:solidFill>
              </a:rPr>
              <a:t>sign translation</a:t>
            </a:r>
          </a:p>
          <a:p>
            <a:pPr lvl="2">
              <a:buSzPct val="70000"/>
              <a:buFont typeface="Century Gothic" panose="020B0502020202020204" pitchFamily="34" charset="0"/>
              <a:buChar char="►"/>
            </a:pPr>
            <a:r>
              <a:rPr lang="en-US" sz="1600" dirty="0">
                <a:solidFill>
                  <a:schemeClr val="tx1"/>
                </a:solidFill>
              </a:rPr>
              <a:t>enhance self-driving vehicle navigation</a:t>
            </a:r>
          </a:p>
          <a:p>
            <a:pPr lvl="2">
              <a:buSzPct val="70000"/>
              <a:buFont typeface="Century Gothic" panose="020B0502020202020204" pitchFamily="34" charset="0"/>
              <a:buChar char="►"/>
            </a:pPr>
            <a:r>
              <a:rPr lang="en-US" sz="1600" dirty="0">
                <a:solidFill>
                  <a:schemeClr val="tx1"/>
                </a:solidFill>
              </a:rPr>
              <a:t>text-to-speech for </a:t>
            </a:r>
            <a:r>
              <a:rPr lang="en-US" sz="1600">
                <a:solidFill>
                  <a:schemeClr val="tx1"/>
                </a:solidFill>
              </a:rPr>
              <a:t>visually impaired</a:t>
            </a:r>
            <a:endParaRPr lang="en-US" sz="1600" dirty="0">
              <a:solidFill>
                <a:schemeClr val="tx1"/>
              </a:solidFill>
            </a:endParaRPr>
          </a:p>
          <a:p>
            <a:pPr lvl="2">
              <a:buSzPct val="70000"/>
              <a:buFont typeface="Century Gothic" panose="020B0502020202020204" pitchFamily="34" charset="0"/>
              <a:buChar char="►"/>
            </a:pPr>
            <a:r>
              <a:rPr lang="en-US" sz="1600" dirty="0">
                <a:solidFill>
                  <a:schemeClr val="tx1"/>
                </a:solidFill>
              </a:rPr>
              <a:t>etc.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this problem?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Interesting CV application that could lead to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potential Natural Language Processing (NLP) applications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Demonstrates my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Learning capabilities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243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10753725" cy="3766185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The Chars74K Dataset – Character Recognition in Natural Images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  <a:hlinkClick r:id="rId3"/>
              </a:rPr>
              <a:t>http://www.ee.surrey.ac.uk/CVSSP/demos/chars74k/index.html</a:t>
            </a:r>
            <a:endParaRPr lang="en-US" sz="1600" dirty="0">
              <a:solidFill>
                <a:schemeClr val="tx1"/>
              </a:solidFill>
            </a:endParaRP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Datasets converted from MATLAB format to CSV format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62 Labels:  0-9, A-Z, a-z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Total of 2,704 images used (pre-split) …</a:t>
            </a:r>
          </a:p>
          <a:p>
            <a:pPr lvl="2">
              <a:buSzPct val="70000"/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tx1"/>
                </a:solidFill>
              </a:rPr>
              <a:t>Training Set: 930 – 15 images for each label</a:t>
            </a:r>
          </a:p>
          <a:p>
            <a:pPr lvl="2">
              <a:buSzPct val="70000"/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tx1"/>
                </a:solidFill>
              </a:rPr>
              <a:t>Validation Set: 844 – 15 images for 50 labels &amp; between 2-13 images for rest</a:t>
            </a:r>
          </a:p>
          <a:p>
            <a:pPr lvl="2">
              <a:buSzPct val="70000"/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tx1"/>
                </a:solidFill>
              </a:rPr>
              <a:t>Test Set: 930 – 15 images for each label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tx1"/>
                </a:solidFill>
              </a:rPr>
              <a:t>Image sizes (width × height) …</a:t>
            </a:r>
          </a:p>
          <a:p>
            <a:pPr lvl="2">
              <a:buSzPct val="70000"/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tx1"/>
                </a:solidFill>
              </a:rPr>
              <a:t>Minimum: 3 × 7, Maximum: 536 × 647, Average: ~57 × ~82, Median: 41 × 63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endParaRPr lang="en-US" sz="2000" dirty="0">
              <a:solidFill>
                <a:schemeClr val="tx1"/>
              </a:solidFill>
            </a:endParaRP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endParaRPr lang="en-US" sz="2000" dirty="0">
              <a:solidFill>
                <a:schemeClr val="tx1"/>
              </a:solidFill>
            </a:endParaRP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endParaRPr lang="en-US" sz="2000" dirty="0">
              <a:solidFill>
                <a:schemeClr val="tx1"/>
              </a:solidFill>
            </a:endParaRPr>
          </a:p>
          <a:p>
            <a:pPr lvl="3">
              <a:buSzPct val="70000"/>
              <a:buFont typeface="Century Gothic" panose="020B0502020202020204" pitchFamily="34" charset="0"/>
              <a:buChar char="►"/>
            </a:pPr>
            <a:endParaRPr lang="en-US" sz="1000" dirty="0">
              <a:solidFill>
                <a:schemeClr val="tx1"/>
              </a:solidFill>
            </a:endParaRP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6" name="Picture 5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F337E606-F283-49EA-9024-3D6F01FB2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2976" y="499533"/>
            <a:ext cx="2971800" cy="1701800"/>
          </a:xfrm>
          <a:prstGeom prst="rect">
            <a:avLst/>
          </a:prstGeom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74AE5477-5C44-41E5-BF06-97B715F6EC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6082" y="3669878"/>
            <a:ext cx="2388694" cy="239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968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9503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Approach –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1449860"/>
            <a:ext cx="10753725" cy="4908608"/>
          </a:xfrm>
        </p:spPr>
        <p:txBody>
          <a:bodyPr>
            <a:normAutofit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 err="1">
                <a:solidFill>
                  <a:schemeClr val="tx1"/>
                </a:solidFill>
              </a:rPr>
              <a:t>AzureML</a:t>
            </a:r>
            <a:r>
              <a:rPr lang="en-US" dirty="0">
                <a:solidFill>
                  <a:schemeClr val="tx1"/>
                </a:solidFill>
              </a:rPr>
              <a:t> Notebook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tx1"/>
                </a:solidFill>
              </a:rPr>
              <a:t>Python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 err="1">
                <a:solidFill>
                  <a:schemeClr val="tx1"/>
                </a:solidFill>
              </a:rPr>
              <a:t>Numpy</a:t>
            </a:r>
            <a:endParaRPr lang="en-US" sz="2000" dirty="0">
              <a:solidFill>
                <a:schemeClr val="tx1"/>
              </a:solidFill>
            </a:endParaRP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Pandas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Seaborn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Matplotlib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Cv2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>
                <a:solidFill>
                  <a:schemeClr val="tx1"/>
                </a:solidFill>
              </a:rPr>
              <a:t>Scikit-Learn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000" dirty="0" err="1">
                <a:solidFill>
                  <a:schemeClr val="tx1"/>
                </a:solidFill>
              </a:rPr>
              <a:t>Tensorflow</a:t>
            </a:r>
            <a:endParaRPr lang="en-US" sz="2000" dirty="0">
              <a:solidFill>
                <a:schemeClr val="tx1"/>
              </a:solidFill>
            </a:endParaRP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tx1"/>
                </a:solidFill>
              </a:rPr>
              <a:t>Microsoft Excel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dirty="0">
                <a:solidFill>
                  <a:schemeClr val="tx1"/>
                </a:solidFill>
              </a:rPr>
              <a:t>Power BI</a:t>
            </a:r>
          </a:p>
        </p:txBody>
      </p:sp>
    </p:spTree>
    <p:extLst>
      <p:ext uri="{BB962C8B-B14F-4D97-AF65-F5344CB8AC3E}">
        <p14:creationId xmlns:p14="http://schemas.microsoft.com/office/powerpoint/2010/main" val="1439046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Approach –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900" dirty="0">
                <a:solidFill>
                  <a:schemeClr val="tx1"/>
                </a:solidFill>
              </a:rPr>
              <a:t>Images …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converted to grayscale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resized to 128 × 128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rescaled to be between 0 and 1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900" dirty="0">
                <a:solidFill>
                  <a:schemeClr val="tx1"/>
                </a:solidFill>
              </a:rPr>
              <a:t>Convolutional Neural Network (CNN)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Conv2D layers of 32, 64, 128, 256 with kernel size: 3 × 3, activation: rectified linear unit (RELU)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MaxPooling2D of 2 × 2 after each Conv2D layer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Flattening layer, Dense layer of 512 (RELU)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Dropout layer of 50%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Final Dense layer of 62 with activation: </a:t>
            </a:r>
            <a:r>
              <a:rPr lang="en-US" sz="2500" dirty="0" err="1">
                <a:solidFill>
                  <a:schemeClr val="tx1"/>
                </a:solidFill>
              </a:rPr>
              <a:t>Softmax</a:t>
            </a:r>
            <a:endParaRPr lang="en-US" sz="2500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0D5592-1178-4704-B160-E73DEF2076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900" dirty="0">
                <a:solidFill>
                  <a:schemeClr val="tx1"/>
                </a:solidFill>
              </a:rPr>
              <a:t>Training Set augmented …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random rotations: up to ±15°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width/height shifted: up to ±10%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shear range: up to 10% CCW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zoom: ±10%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fill mode: nearest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900" dirty="0">
                <a:solidFill>
                  <a:schemeClr val="tx1"/>
                </a:solidFill>
              </a:rPr>
              <a:t>Training on up to 1000 epochs …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Using Training and Validation Sets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Batch size: 32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Loss function: categorical cross entropy</a:t>
            </a: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Optimizer: </a:t>
            </a:r>
            <a:r>
              <a:rPr lang="en-US" sz="2500" dirty="0" err="1">
                <a:solidFill>
                  <a:schemeClr val="tx1"/>
                </a:solidFill>
              </a:rPr>
              <a:t>adam</a:t>
            </a:r>
            <a:endParaRPr lang="en-US" sz="2500" dirty="0">
              <a:solidFill>
                <a:schemeClr val="tx1"/>
              </a:solidFill>
            </a:endParaRPr>
          </a:p>
          <a:p>
            <a:pPr lvl="1">
              <a:buSzPct val="70000"/>
              <a:buFont typeface="Century Gothic" panose="020B0502020202020204" pitchFamily="34" charset="0"/>
              <a:buChar char="►"/>
            </a:pPr>
            <a:r>
              <a:rPr lang="en-US" sz="2500" dirty="0">
                <a:solidFill>
                  <a:schemeClr val="tx1"/>
                </a:solidFill>
              </a:rPr>
              <a:t>Early Stopping on validation loss with patience: 25</a:t>
            </a:r>
          </a:p>
          <a:p>
            <a:pPr>
              <a:buSzPct val="70000"/>
              <a:buFont typeface="Century Gothic" panose="020B0502020202020204" pitchFamily="34" charset="0"/>
              <a:buChar char="►"/>
            </a:pPr>
            <a:r>
              <a:rPr lang="en-US" sz="2900" dirty="0">
                <a:solidFill>
                  <a:schemeClr val="tx1"/>
                </a:solidFill>
              </a:rPr>
              <a:t>Evaluation with Test 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689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Outcome – Metrics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3D048AD-5F12-4F20-8B94-DCE98507F9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6656" y="2011680"/>
                <a:ext cx="10753725" cy="3766185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dirty="0">
                    <a:solidFill>
                      <a:schemeClr val="tx1"/>
                    </a:solidFill>
                  </a:rPr>
                  <a:t>Definitions</a:t>
                </a:r>
              </a:p>
              <a:p>
                <a:pPr lvl="1"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dirty="0">
                    <a:solidFill>
                      <a:schemeClr val="tx1"/>
                    </a:solidFill>
                  </a:rPr>
                  <a:t>Loss: metric of discrepancy between expected and predicted results using a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loss function </a:t>
                </a:r>
                <a:r>
                  <a:rPr lang="en-US" sz="2000" dirty="0">
                    <a:solidFill>
                      <a:schemeClr val="tx1"/>
                    </a:solidFill>
                  </a:rPr>
                  <a:t>(e.g. MSE)</a:t>
                </a:r>
              </a:p>
              <a:p>
                <a:pPr lvl="1"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dirty="0">
                    <a:solidFill>
                      <a:schemeClr val="tx1"/>
                    </a:solidFill>
                  </a:rPr>
                  <a:t>Accuracy (A): probability that a correct (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positive</a:t>
                </a:r>
                <a:r>
                  <a:rPr lang="en-US" sz="2000" dirty="0">
                    <a:solidFill>
                      <a:schemeClr val="tx1"/>
                    </a:solidFill>
                  </a:rPr>
                  <a:t> or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negative</a:t>
                </a:r>
                <a:r>
                  <a:rPr lang="en-US" sz="2000" dirty="0">
                    <a:solidFill>
                      <a:schemeClr val="tx1"/>
                    </a:solidFill>
                  </a:rPr>
                  <a:t>) prediction occurred out of all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possible</a:t>
                </a:r>
                <a:r>
                  <a:rPr lang="en-US" sz="2000" dirty="0">
                    <a:solidFill>
                      <a:schemeClr val="tx1"/>
                    </a:solidFill>
                  </a:rPr>
                  <a:t> results</a:t>
                </a:r>
              </a:p>
              <a:p>
                <a:pPr lvl="1"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dirty="0">
                    <a:solidFill>
                      <a:schemeClr val="tx1"/>
                    </a:solidFill>
                  </a:rPr>
                  <a:t>Precision (P): probability that a correct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positive</a:t>
                </a:r>
                <a:r>
                  <a:rPr lang="en-US" sz="2000" dirty="0">
                    <a:solidFill>
                      <a:schemeClr val="tx1"/>
                    </a:solidFill>
                  </a:rPr>
                  <a:t> prediction occurred out of all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positive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predicted</a:t>
                </a:r>
                <a:r>
                  <a:rPr lang="en-US" sz="2000" dirty="0">
                    <a:solidFill>
                      <a:schemeClr val="tx1"/>
                    </a:solidFill>
                  </a:rPr>
                  <a:t> results</a:t>
                </a:r>
              </a:p>
              <a:p>
                <a:pPr lvl="1"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dirty="0">
                    <a:solidFill>
                      <a:schemeClr val="tx1"/>
                    </a:solidFill>
                  </a:rPr>
                  <a:t>Recall (R): probability that a correct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positive</a:t>
                </a:r>
                <a:r>
                  <a:rPr lang="en-US" sz="2000" dirty="0">
                    <a:solidFill>
                      <a:schemeClr val="tx1"/>
                    </a:solidFill>
                  </a:rPr>
                  <a:t> prediction occurred out of all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positive</a:t>
                </a:r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:r>
                  <a:rPr lang="en-US" sz="2000" i="1" dirty="0">
                    <a:solidFill>
                      <a:schemeClr val="tx1"/>
                    </a:solidFill>
                  </a:rPr>
                  <a:t>expected</a:t>
                </a:r>
                <a:r>
                  <a:rPr lang="en-US" sz="2000" dirty="0">
                    <a:solidFill>
                      <a:schemeClr val="tx1"/>
                    </a:solidFill>
                  </a:rPr>
                  <a:t> results</a:t>
                </a:r>
                <a:endParaRPr lang="en-US" sz="2000" i="1" dirty="0">
                  <a:solidFill>
                    <a:schemeClr val="tx1"/>
                  </a:solidFill>
                </a:endParaRPr>
              </a:p>
              <a:p>
                <a:pPr lvl="1"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dirty="0">
                    <a:solidFill>
                      <a:schemeClr val="tx1"/>
                    </a:solidFill>
                  </a:rPr>
                  <a:t>F1 Score: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den>
                    </m:f>
                    <m:r>
                      <a:rPr lang="en-US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den>
                    </m:f>
                  </m:oMath>
                </a14:m>
                <a:endParaRPr lang="en-US" sz="2000" dirty="0">
                  <a:solidFill>
                    <a:schemeClr val="tx1"/>
                  </a:solidFill>
                </a:endParaRPr>
              </a:p>
              <a:p>
                <a:pPr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dirty="0">
                    <a:solidFill>
                      <a:schemeClr val="tx1"/>
                    </a:solidFill>
                  </a:rPr>
                  <a:t>Validation:</a:t>
                </a:r>
              </a:p>
              <a:p>
                <a:pPr lvl="1"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dirty="0">
                    <a:solidFill>
                      <a:schemeClr val="tx1"/>
                    </a:solidFill>
                  </a:rPr>
                  <a:t>Loss: 1.75, Accuracy: 0.68, Support: 844 images</a:t>
                </a:r>
              </a:p>
              <a:p>
                <a:pPr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b="1" i="1" dirty="0">
                    <a:solidFill>
                      <a:schemeClr val="tx1"/>
                    </a:solidFill>
                  </a:rPr>
                  <a:t>Test:</a:t>
                </a:r>
              </a:p>
              <a:p>
                <a:pPr lvl="1"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b="1" i="1" dirty="0">
                    <a:solidFill>
                      <a:schemeClr val="tx1"/>
                    </a:solidFill>
                  </a:rPr>
                  <a:t>Loss: 1.88, Accuracy: 0.60, Support: 930 images</a:t>
                </a:r>
              </a:p>
              <a:p>
                <a:pPr lvl="1"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b="1" i="1" dirty="0">
                    <a:solidFill>
                      <a:schemeClr val="tx1"/>
                    </a:solidFill>
                  </a:rPr>
                  <a:t>(Macro Average) Precision: 0.63, Recall: 0.60, F1: 0.60</a:t>
                </a:r>
              </a:p>
              <a:p>
                <a:pPr lvl="1">
                  <a:buSzPct val="70000"/>
                  <a:buFont typeface="Century Gothic" panose="020B0502020202020204" pitchFamily="34" charset="0"/>
                  <a:buChar char="►"/>
                </a:pPr>
                <a:r>
                  <a:rPr lang="en-US" sz="2000" b="1" i="1" dirty="0">
                    <a:solidFill>
                      <a:schemeClr val="tx1"/>
                    </a:solidFill>
                  </a:rPr>
                  <a:t>(Weighted Macro Average) Precision: 0.63, Recall: 0.60, F1: 0.60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3D048AD-5F12-4F20-8B94-DCE98507F9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6656" y="2011680"/>
                <a:ext cx="10753725" cy="3766185"/>
              </a:xfrm>
              <a:blipFill>
                <a:blip r:embed="rId3"/>
                <a:stretch>
                  <a:fillRect l="-113" t="-3074" r="-3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8259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58060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Outcome – Charts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6E212536-95A5-419E-A16E-B1ADA8AA2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798" y="3842751"/>
            <a:ext cx="4073825" cy="2688956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81AB9FF5-42CB-434B-AFFA-723B862D2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4424" y="499533"/>
            <a:ext cx="5725575" cy="6032173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2AE4560A-127B-49FA-8465-E6EC274252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798" y="1050119"/>
            <a:ext cx="4073825" cy="268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82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9418" b="63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10782300" cy="33528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8800" kern="1200" spc="-12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Outcome – Demo</a:t>
            </a:r>
            <a:r>
              <a:rPr lang="en-US" sz="8800" kern="1200" spc="-12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…</a:t>
            </a:r>
            <a:endParaRPr lang="en-US" sz="8800" kern="1200" spc="-12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56508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856</TotalTime>
  <Words>823</Words>
  <Application>Microsoft Office PowerPoint</Application>
  <PresentationFormat>Widescreen</PresentationFormat>
  <Paragraphs>127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Century Gothic</vt:lpstr>
      <vt:lpstr>Metropolitan</vt:lpstr>
      <vt:lpstr>Character Recognition in Natural Images</vt:lpstr>
      <vt:lpstr>Introduction</vt:lpstr>
      <vt:lpstr>Problem or Analysis</vt:lpstr>
      <vt:lpstr>Dataset</vt:lpstr>
      <vt:lpstr>Approach – Tools</vt:lpstr>
      <vt:lpstr>Approach – Techniques</vt:lpstr>
      <vt:lpstr>Outcome – Metrics</vt:lpstr>
      <vt:lpstr>Outcome – Charts</vt:lpstr>
      <vt:lpstr>Outcome – Demo …</vt:lpstr>
      <vt:lpstr>Challenges</vt:lpstr>
      <vt:lpstr>Future Work</vt:lpstr>
      <vt:lpstr>Future Work – Practical</vt:lpstr>
      <vt:lpstr>Future Work – Technical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Character Recognition in Natural Images</dc:title>
  <dc:creator>Kevin Crosby</dc:creator>
  <cp:lastModifiedBy>Kevin Crosby</cp:lastModifiedBy>
  <cp:revision>64</cp:revision>
  <dcterms:created xsi:type="dcterms:W3CDTF">2021-09-18T13:53:13Z</dcterms:created>
  <dcterms:modified xsi:type="dcterms:W3CDTF">2021-09-19T17:50:40Z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